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1725" r:id="rId3"/>
    <p:sldId id="10617" r:id="rId4"/>
    <p:sldId id="10624" r:id="rId5"/>
    <p:sldId id="10620" r:id="rId6"/>
    <p:sldId id="10631" r:id="rId7"/>
    <p:sldId id="10625" r:id="rId8"/>
    <p:sldId id="10616" r:id="rId9"/>
    <p:sldId id="10621" r:id="rId10"/>
    <p:sldId id="10626" r:id="rId11"/>
    <p:sldId id="10627" r:id="rId12"/>
    <p:sldId id="10609" r:id="rId13"/>
    <p:sldId id="10618" r:id="rId14"/>
    <p:sldId id="10615" r:id="rId15"/>
    <p:sldId id="264" r:id="rId16"/>
    <p:sldId id="10628" r:id="rId17"/>
    <p:sldId id="10629" r:id="rId18"/>
    <p:sldId id="1063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AEB5EB-F9B9-D147-A4EE-7D712801A358}">
          <p14:sldIdLst>
            <p14:sldId id="256"/>
            <p14:sldId id="1725"/>
            <p14:sldId id="10617"/>
            <p14:sldId id="10624"/>
            <p14:sldId id="10620"/>
            <p14:sldId id="10631"/>
            <p14:sldId id="10625"/>
            <p14:sldId id="10616"/>
            <p14:sldId id="10621"/>
            <p14:sldId id="10626"/>
            <p14:sldId id="10627"/>
            <p14:sldId id="10609"/>
          </p14:sldIdLst>
        </p14:section>
        <p14:section name="Further Reading" id="{1DB3B572-7B1B-994D-AF94-29384B4F9B09}">
          <p14:sldIdLst>
            <p14:sldId id="10618"/>
            <p14:sldId id="10615"/>
            <p14:sldId id="264"/>
            <p14:sldId id="10628"/>
            <p14:sldId id="10629"/>
            <p14:sldId id="106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4"/>
    <p:restoredTop sz="97072"/>
  </p:normalViewPr>
  <p:slideViewPr>
    <p:cSldViewPr snapToGrid="0" snapToObjects="1">
      <p:cViewPr varScale="1">
        <p:scale>
          <a:sx n="163" d="100"/>
          <a:sy n="163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D0CEC-186B-A24F-94A6-9F5591DB84C6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F00B-7F99-A848-A150-47F35B0893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314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5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 6:18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51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26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74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7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17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72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4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9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4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93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5/31/20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79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5/31/20 6:18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55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813C-085E-F345-83D6-2FEB138C2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D0E00-1E2C-7E48-A169-23AB69546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A5E70-4C1E-174C-BB07-A6AE8BE5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16703-6AEB-E74D-8306-7ABC2B64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43A2-103F-D946-A5B2-2DFFB3B7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30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30EC-9091-A541-A88B-115D022B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1AFF1-C4DE-F64A-A2D2-08635C752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D060B-9290-874E-8325-66946143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49299-4734-2947-A3A8-A9C9825EA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4A20-D63C-BA4A-8845-7A04D78E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0AE23-8C51-9044-9B89-BCB31623A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ED7E6-2FF5-FD4E-ADD0-C3B4A61A8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C0A90-DACB-DB46-B757-C2123AC1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EF0B4-EAD2-1947-B952-F2D8E54B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1BDA1-A912-304A-8896-17979AB7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97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6146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7436-7A21-0247-B2B4-57CAA292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D97C2-B5EA-5241-9C69-71D4988BF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2469-2BB3-FB46-B792-0B67FDB2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61220-911D-2E45-AAC2-E6A3D1BE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C6B35-FC0D-9C48-AFEA-AC2535E4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9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E79C-3F11-1A4A-8998-A1B0239DC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398ED-7A8E-6844-9955-A761763C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E28F8-4AA1-7C45-B3E6-CF96BEB9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F82B2-E9B0-214B-80D7-A41C08E5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6719B-51BB-9643-AE28-D4D20787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1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418E-C884-8E4D-A821-CF34E56F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84C7-DF88-AB48-B7BD-F8F2C96EB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5E4CD-34B2-AC49-9AAF-AC0A6B594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A2802-22A2-2649-932C-2EF7EAB9F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0223B-080E-BA44-A21B-03C25C0C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8A3D7-6CD0-C54A-A57E-DDFE8A48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5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5CC-3594-A845-AF90-970DBDAB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F3298-548C-B147-9C76-F2C55B429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2A567-C2A7-BE44-AC93-B561E2D9A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3CE50-89A6-F541-B617-D528B7121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1B041-CF8A-6442-90D5-2A4486223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9E6AE-895D-D644-8678-8D735EE0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EA163-86D3-0B4C-8F4C-FA3382B45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B5F43-13CA-E542-83C3-31622648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6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0A5E-DA61-3547-B5B4-F59AE7C9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395A6D-42AD-404C-90FF-8C06D1959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5BDF9-BBF1-D045-B6D4-8D0D16B6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8749F-37A7-3040-BFEC-80157FE3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0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3496B-EBC4-AC45-A0D8-5CE23B07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D3FBA2-AED9-BE4A-8B38-CA96D900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1BD5-C292-B943-A763-F6CF1B88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4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09DB-E635-B947-8806-75498340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2E57-A155-184A-BF6F-3C3FEEE36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1FEE2-6064-9444-ADA7-9B9346D59C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D87D5-6FBB-534E-AA09-20EC2F95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17CDA-F830-A841-A7D6-179D6951F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5D557-BE9C-3B48-AE06-EE1BC623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5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2F9B-004C-E241-8D71-B1DE57D8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6E98FE-FABC-3242-A4BD-3DB7122ED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6E18B-BC2C-2741-B1C0-43A8932B5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4E97B-6524-A04E-A221-210A63F1E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61359-8ABC-BF4F-B6D3-3D2FCB3C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2A372-E4BA-A74D-8C85-ACB895B8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9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A911E-16EE-3947-BAD9-F97D037B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69B31-69A6-D84B-BD8D-A5AF0D348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693A8-0BC9-EF49-B5E2-C6468FBEE2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76F5-CE58-B242-BB4D-E88FE52F04CC}" type="datetimeFigureOut">
              <a:rPr lang="en-US" smtClean="0"/>
              <a:t>5/31/20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7FCA0-3589-5144-BF9B-45DEDA098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ABD1-97B7-0E47-82F9-033D2447C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03FA3-FA43-0240-916D-D939CD0286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7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1811.10154" TargetMode="Externa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811.1015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aseball-reference.com/about/leader_glossary.s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C62E6F-6B48-C04E-8A13-EA7567FE716E}"/>
              </a:ext>
            </a:extLst>
          </p:cNvPr>
          <p:cNvSpPr/>
          <p:nvPr/>
        </p:nvSpPr>
        <p:spPr>
          <a:xfrm>
            <a:off x="272737" y="3967815"/>
            <a:ext cx="11698825" cy="261188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76B5B-A803-A44A-A258-7C54D6AECC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282597" y="161077"/>
            <a:ext cx="11698825" cy="3685365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71FF86C0-5186-E546-8C7D-74AB2C44961F}"/>
              </a:ext>
            </a:extLst>
          </p:cNvPr>
          <p:cNvSpPr txBox="1">
            <a:spLocks/>
          </p:cNvSpPr>
          <p:nvPr/>
        </p:nvSpPr>
        <p:spPr>
          <a:xfrm>
            <a:off x="358840" y="4299059"/>
            <a:ext cx="10947620" cy="1155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r>
              <a:rPr lang="en-US" sz="4000" b="1" cap="all" dirty="0">
                <a:solidFill>
                  <a:schemeClr val="bg1">
                    <a:lumMod val="95000"/>
                  </a:schemeClr>
                </a:solidFill>
              </a:rPr>
              <a:t>Decision Analysis</a:t>
            </a:r>
            <a:br>
              <a:rPr lang="en-US" sz="4000" b="1" cap="all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000" b="1" cap="all" dirty="0">
                <a:solidFill>
                  <a:schemeClr val="bg1">
                    <a:lumMod val="95000"/>
                  </a:schemeClr>
                </a:solidFill>
              </a:rPr>
              <a:t>with ML.NET &amp; Blazor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A21C1DF5-02C9-3242-9546-AB9A03FD3A00}"/>
              </a:ext>
            </a:extLst>
          </p:cNvPr>
          <p:cNvSpPr txBox="1">
            <a:spLocks/>
          </p:cNvSpPr>
          <p:nvPr/>
        </p:nvSpPr>
        <p:spPr>
          <a:xfrm>
            <a:off x="5884949" y="4583811"/>
            <a:ext cx="6034314" cy="830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Bart Czernicki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Principal Technical Architect – Machine Intelligence &amp; Analytics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Wordwide Artificial Intelligence Community Lead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@bartczernicki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2120C5D-A005-A441-AE81-C6863893D65E}"/>
              </a:ext>
            </a:extLst>
          </p:cNvPr>
          <p:cNvSpPr txBox="1">
            <a:spLocks/>
          </p:cNvSpPr>
          <p:nvPr/>
        </p:nvSpPr>
        <p:spPr>
          <a:xfrm>
            <a:off x="473678" y="5414808"/>
            <a:ext cx="9768490" cy="3231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Machine Intelligence &amp; Decision Theory with ML.NET</a:t>
            </a:r>
          </a:p>
        </p:txBody>
      </p:sp>
    </p:spTree>
    <p:extLst>
      <p:ext uri="{BB962C8B-B14F-4D97-AF65-F5344CB8AC3E}">
        <p14:creationId xmlns:p14="http://schemas.microsoft.com/office/powerpoint/2010/main" val="409181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We can ask our “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expert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” (ML Model) how they arrived at their 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Machine Learning Models as Experts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65988-5E41-3546-827F-9672BFE82F95}"/>
              </a:ext>
            </a:extLst>
          </p:cNvPr>
          <p:cNvSpPr/>
          <p:nvPr/>
        </p:nvSpPr>
        <p:spPr>
          <a:xfrm>
            <a:off x="3634262" y="1258825"/>
            <a:ext cx="848749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Model Performance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How good are you in making decisions?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Model Performance Variance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How does my performance vary across different data sets? (Confidence Interval)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Model Parts –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What are your decision drivers? What is important to you?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Model Profile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– How do your inputs vary in ranges? Are you biased?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Model Diagnostics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– How do you compare to other ”experts”?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Individual Prediction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– How uncertain are you for a specific prediction?  How happy are you with the prediction? (Confidence Level)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Individual Prediction Parts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– How did you arrive at that specific category, value or probability?  What was important at that specific prediction?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Individual Prediction Profile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– How would this specific prediction differ if we changed some of the inputs?</a:t>
            </a:r>
          </a:p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Individual Prediction Diagnostics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– How would this specific prediction differ if we changed some of the inputs?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35F0F-7068-344A-9D61-8B232742AA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34" y="1408611"/>
            <a:ext cx="3313068" cy="441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324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E40355-E32F-6449-9FCA-7F981D276A25}"/>
              </a:ext>
            </a:extLst>
          </p:cNvPr>
          <p:cNvSpPr/>
          <p:nvPr/>
        </p:nvSpPr>
        <p:spPr>
          <a:xfrm>
            <a:off x="10415934" y="4636130"/>
            <a:ext cx="1271451" cy="11826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With machine learning &amp; statistics you have a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well-known recipe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you can follow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Machine Learning Models as Experts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4C723-AEB5-5E42-AF51-3AD5413222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1368" y="1316407"/>
            <a:ext cx="5053769" cy="3051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DD051-BF82-6447-B86B-EFD0B7463D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1276" y="4691145"/>
            <a:ext cx="1072649" cy="10726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20440C-8B69-4F40-AC23-860202B0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5634" y="5986296"/>
            <a:ext cx="789086" cy="61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ml.net icon svg">
            <a:extLst>
              <a:ext uri="{FF2B5EF4-FFF2-40B4-BE49-F238E27FC236}">
                <a16:creationId xmlns:a16="http://schemas.microsoft.com/office/drawing/2014/main" id="{376D31F0-AD4F-5144-B629-2C4B389AA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7375" y="4712624"/>
            <a:ext cx="460856" cy="3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l.net icon svg">
            <a:extLst>
              <a:ext uri="{FF2B5EF4-FFF2-40B4-BE49-F238E27FC236}">
                <a16:creationId xmlns:a16="http://schemas.microsoft.com/office/drawing/2014/main" id="{3A9714AF-5F47-B34C-AB4A-6D4FEF8E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07375" y="5120039"/>
            <a:ext cx="460856" cy="3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mage result for ml.net icon svg">
            <a:extLst>
              <a:ext uri="{FF2B5EF4-FFF2-40B4-BE49-F238E27FC236}">
                <a16:creationId xmlns:a16="http://schemas.microsoft.com/office/drawing/2014/main" id="{FECADDEA-BA95-6E47-9202-A63574C9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1660" y="4712624"/>
            <a:ext cx="460856" cy="3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ml.net icon svg">
            <a:extLst>
              <a:ext uri="{FF2B5EF4-FFF2-40B4-BE49-F238E27FC236}">
                <a16:creationId xmlns:a16="http://schemas.microsoft.com/office/drawing/2014/main" id="{2E2422B1-676C-574C-B2A9-7FBC865F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1660" y="5120039"/>
            <a:ext cx="460856" cy="35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9B53B5-BCD6-0F44-84C0-58CBE87408DF}"/>
              </a:ext>
            </a:extLst>
          </p:cNvPr>
          <p:cNvSpPr txBox="1"/>
          <p:nvPr/>
        </p:nvSpPr>
        <p:spPr>
          <a:xfrm>
            <a:off x="8851942" y="4333224"/>
            <a:ext cx="183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Azure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8AFF0-32F5-1C42-9849-1C9E5952CB2B}"/>
              </a:ext>
            </a:extLst>
          </p:cNvPr>
          <p:cNvSpPr txBox="1"/>
          <p:nvPr/>
        </p:nvSpPr>
        <p:spPr>
          <a:xfrm>
            <a:off x="10136002" y="5541812"/>
            <a:ext cx="183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ML.NET Models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0BE509-21FA-2942-9FA3-1D6F416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615" y="4890424"/>
            <a:ext cx="2551124" cy="8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B325E4-75D2-754B-A167-0804DC6E43C7}"/>
              </a:ext>
            </a:extLst>
          </p:cNvPr>
          <p:cNvSpPr txBox="1"/>
          <p:nvPr/>
        </p:nvSpPr>
        <p:spPr>
          <a:xfrm>
            <a:off x="287062" y="4412772"/>
            <a:ext cx="183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 Studio with R Scripts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1CDDAF30-EFB6-ED46-875A-8EE36A40AAF0}"/>
              </a:ext>
            </a:extLst>
          </p:cNvPr>
          <p:cNvCxnSpPr/>
          <p:nvPr/>
        </p:nvCxnSpPr>
        <p:spPr>
          <a:xfrm rot="5400000" flipH="1" flipV="1">
            <a:off x="1123405" y="2490652"/>
            <a:ext cx="1968138" cy="1480457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D821634-3B4D-E645-A608-9641EF1BE3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43617" y="2251191"/>
            <a:ext cx="1968139" cy="1959378"/>
          </a:xfrm>
          <a:prstGeom prst="bentConnector3">
            <a:avLst>
              <a:gd name="adj1" fmla="val -4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B6AB327-0A52-E243-A772-9780DE3DD4B2}"/>
              </a:ext>
            </a:extLst>
          </p:cNvPr>
          <p:cNvSpPr/>
          <p:nvPr/>
        </p:nvSpPr>
        <p:spPr>
          <a:xfrm>
            <a:off x="3579349" y="4471723"/>
            <a:ext cx="4190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https://github.com/ModelOriented/DALEX</a:t>
            </a:r>
          </a:p>
        </p:txBody>
      </p:sp>
    </p:spTree>
    <p:extLst>
      <p:ext uri="{BB962C8B-B14F-4D97-AF65-F5344CB8AC3E}">
        <p14:creationId xmlns:p14="http://schemas.microsoft.com/office/powerpoint/2010/main" val="110783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2555632"/>
            <a:ext cx="10795208" cy="16619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Explaining your “expert” model decisions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https://github.com/bartczernicki/BaseballHOFPredictionWithMlrAndDALEX</a:t>
            </a:r>
            <a:br>
              <a:rPr lang="en-US" sz="2400" dirty="0">
                <a:solidFill>
                  <a:srgbClr val="00BCF2"/>
                </a:solidFill>
              </a:rPr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https://github.com/bartczernicki/ML-Baseball-Prediction-AzureFunction</a:t>
            </a:r>
          </a:p>
        </p:txBody>
      </p:sp>
    </p:spTree>
    <p:extLst>
      <p:ext uri="{BB962C8B-B14F-4D97-AF65-F5344CB8AC3E}">
        <p14:creationId xmlns:p14="http://schemas.microsoft.com/office/powerpoint/2010/main" val="7323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Machine Intelligence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human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having to act (make decision) on data or information, value can be attained with Machine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acting -&gt; human checks the news cycles, researches on an internet search engine, downloads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decide on a strategy on a legal case -&gt; human signs into a legal case systems to search for strategies used in similar cases, applies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65748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Until around 2018, Facebook ad serving became more autonomous and driven by Machine Intelligence decisions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0952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9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Predicting recidivism – tendency whether a criminal will reoffend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74" name="Picture 2" descr="Abstract digital composite of gavel and binary codes.">
            <a:extLst>
              <a:ext uri="{FF2B5EF4-FFF2-40B4-BE49-F238E27FC236}">
                <a16:creationId xmlns:a16="http://schemas.microsoft.com/office/drawing/2014/main" id="{FABBB6BE-E90B-DD49-816B-A11D22E3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40" y="2505122"/>
            <a:ext cx="5212669" cy="3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622801-84A1-F445-B956-61524919883E}"/>
              </a:ext>
            </a:extLst>
          </p:cNvPr>
          <p:cNvSpPr/>
          <p:nvPr/>
        </p:nvSpPr>
        <p:spPr>
          <a:xfrm>
            <a:off x="6086713" y="1617350"/>
            <a:ext cx="6096000" cy="3623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COMPAS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proprietary recidivism risk prediction tool discussed above that is in widespread use in the U.S. Justice System for predicting the probability that someone will be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arrested after their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”Black box” &amp; proprietary decision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reated by experts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&amp; criminologists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Over 130+ factors (*) used to make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 a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“For profit” model use by various jurisdictions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Considered in areas where the “cash bail” system is being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Social ethics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6639F-80E3-3D49-B583-E9E7F98E77CD}"/>
              </a:ext>
            </a:extLst>
          </p:cNvPr>
          <p:cNvSpPr/>
          <p:nvPr/>
        </p:nvSpPr>
        <p:spPr>
          <a:xfrm>
            <a:off x="6075827" y="5069701"/>
            <a:ext cx="623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These 130+ factors (features) are manually typed into the system.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Prone to Typographical Errors – An error rate of just 1-2% can cause large inconsistencies in output (procedural unfairness)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522056-FF50-FB41-9EF8-601627547CA3}"/>
              </a:ext>
            </a:extLst>
          </p:cNvPr>
          <p:cNvSpPr/>
          <p:nvPr/>
        </p:nvSpPr>
        <p:spPr>
          <a:xfrm>
            <a:off x="511296" y="1597952"/>
            <a:ext cx="5356559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court (judge) in the US must decide whether the incarcerated or convicted is a risk to offend when determining bail, sentence etc.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7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Delivering simple decision analysis systems with Machine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index card">
            <a:extLst>
              <a:ext uri="{FF2B5EF4-FFF2-40B4-BE49-F238E27FC236}">
                <a16:creationId xmlns:a16="http://schemas.microsoft.com/office/drawing/2014/main" id="{9FB3B75B-8DD7-2049-836F-ADDB36F4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9851" y="1792991"/>
            <a:ext cx="7126921" cy="46731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33372-F287-7F4B-B7C1-0C7080AA808C}"/>
              </a:ext>
            </a:extLst>
          </p:cNvPr>
          <p:cNvSpPr/>
          <p:nvPr/>
        </p:nvSpPr>
        <p:spPr>
          <a:xfrm>
            <a:off x="4789851" y="2748401"/>
            <a:ext cx="74567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IF age between 18-20 and sex is male THEN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predict arrest </a:t>
            </a: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(within 2 years)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IF age between 21-23 and 2-3 prior offenses THEN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predict arrest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IF more than three priors THEN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predict arrest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predict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NO arrest</a:t>
            </a:r>
            <a:endParaRPr lang="en-US" sz="1600" i="1" dirty="0">
              <a:effectLst/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ECA46-2699-564B-8EEA-CA4A4DF6EE05}"/>
              </a:ext>
            </a:extLst>
          </p:cNvPr>
          <p:cNvSpPr/>
          <p:nvPr/>
        </p:nvSpPr>
        <p:spPr>
          <a:xfrm>
            <a:off x="6683828" y="1906750"/>
            <a:ext cx="6096000" cy="3639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CORELS Model (Machine Intelligence)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D3BEA-B283-6744-B732-1AE3461433EA}"/>
              </a:ext>
            </a:extLst>
          </p:cNvPr>
          <p:cNvSpPr/>
          <p:nvPr/>
        </p:nvSpPr>
        <p:spPr>
          <a:xfrm>
            <a:off x="403587" y="2886900"/>
            <a:ext cx="41203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 decision analysis system created with Machine Learning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delivered on a paper index card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!! (no cloud, AKS, containers, GPUs, ONNX, Tensorflow etc.)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E0AB8-7C8E-1E47-B2B8-21C5CD1889C1}"/>
              </a:ext>
            </a:extLst>
          </p:cNvPr>
          <p:cNvSpPr/>
          <p:nvPr/>
        </p:nvSpPr>
        <p:spPr>
          <a:xfrm>
            <a:off x="113621" y="6143383"/>
            <a:ext cx="454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“</a:t>
            </a:r>
            <a:r>
              <a:rPr lang="en-US" sz="1000" b="1" dirty="0"/>
              <a:t>Stop Explaining Black Box Machine Learning Models for High Stakes Decisions and Use Interpretable Models Instead”</a:t>
            </a:r>
            <a:endParaRPr lang="en-US" sz="1000" dirty="0"/>
          </a:p>
          <a:p>
            <a:r>
              <a:rPr lang="en-US" sz="1000" dirty="0"/>
              <a:t>Cynthia Rudin</a:t>
            </a:r>
          </a:p>
          <a:p>
            <a:r>
              <a:rPr lang="en-US" sz="1000" dirty="0">
                <a:hlinkClick r:id="rId5"/>
              </a:rPr>
              <a:t>https://arxiv.org/abs/1811.10154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852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Comparing complex models versus simple interpretable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237632-FDDD-574B-9CE7-3C6CB8669322}"/>
              </a:ext>
            </a:extLst>
          </p:cNvPr>
          <p:cNvGraphicFramePr>
            <a:graphicFrameLocks noGrp="1"/>
          </p:cNvGraphicFramePr>
          <p:nvPr/>
        </p:nvGraphicFramePr>
        <p:xfrm>
          <a:off x="1520371" y="2070327"/>
          <a:ext cx="8744858" cy="27173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2429">
                  <a:extLst>
                    <a:ext uri="{9D8B030D-6E8A-4147-A177-3AD203B41FA5}">
                      <a16:colId xmlns:a16="http://schemas.microsoft.com/office/drawing/2014/main" val="798256350"/>
                    </a:ext>
                  </a:extLst>
                </a:gridCol>
                <a:gridCol w="4372429">
                  <a:extLst>
                    <a:ext uri="{9D8B030D-6E8A-4147-A177-3AD203B41FA5}">
                      <a16:colId xmlns:a16="http://schemas.microsoft.com/office/drawing/2014/main" val="3038581574"/>
                    </a:ext>
                  </a:extLst>
                </a:gridCol>
              </a:tblGrid>
              <a:tr h="4101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109328"/>
                  </a:ext>
                </a:extLst>
              </a:tr>
              <a:tr h="23072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130+ factors only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Might include socio-economic info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Expensive (software license) software used in US Justice System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age, priors, (optional) gender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other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Free, Transparent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3795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9FB45E4-8C36-2846-9C46-307FC13AF89D}"/>
              </a:ext>
            </a:extLst>
          </p:cNvPr>
          <p:cNvSpPr/>
          <p:nvPr/>
        </p:nvSpPr>
        <p:spPr>
          <a:xfrm>
            <a:off x="113621" y="6143383"/>
            <a:ext cx="454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“</a:t>
            </a:r>
            <a:r>
              <a:rPr lang="en-US" sz="1000" b="1" dirty="0"/>
              <a:t>Stop Explaining Black Box Machine Learning Models for High Stakes Decisions and Use Interpretable Models Instead”</a:t>
            </a:r>
            <a:endParaRPr lang="en-US" sz="1000" dirty="0"/>
          </a:p>
          <a:p>
            <a:r>
              <a:rPr lang="en-US" sz="1000" dirty="0"/>
              <a:t>Cynthia Rudin</a:t>
            </a:r>
          </a:p>
          <a:p>
            <a:r>
              <a:rPr lang="en-US" sz="1000" dirty="0">
                <a:hlinkClick r:id="rId4"/>
              </a:rPr>
              <a:t>https://arxiv.org/abs/1811.10154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758E3-6D77-D447-8E24-CB9D3074D301}"/>
              </a:ext>
            </a:extLst>
          </p:cNvPr>
          <p:cNvSpPr/>
          <p:nvPr/>
        </p:nvSpPr>
        <p:spPr>
          <a:xfrm>
            <a:off x="1436913" y="4814414"/>
            <a:ext cx="8828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(*) Both models have similar true and false positive rates and true and false negative rates on data from Broward County, Florida.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5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live demos, you can follow along with the presentation trying it yourself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" y="3820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Decision Analysis with ML.NET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Three core themes will be covered throughout the presentation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 Analysis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&amp;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Systems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&amp; System</a:t>
            </a:r>
            <a:endParaRPr lang="en-US" sz="2400" dirty="0">
              <a:solidFill>
                <a:srgbClr val="353535"/>
              </a:solidFill>
              <a:latin typeface="Segoe UI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Architecture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(.NET, Blazor, ML.NET)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ML.NET Implementation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&amp; Extensibility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</a:t>
            </a:r>
            <a:r>
              <a:rPr lang="en-US" sz="20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conversation, with both business &amp; technical topics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68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(humans)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1322706" y="1217690"/>
            <a:ext cx="863511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Common Example: Which route should I take to work/shopping/family?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211998" y="2820947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backroads/turns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 roads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239998" y="2390449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1AACB-AFD5-2048-9A8C-781D87D635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08" y="1635481"/>
            <a:ext cx="3497702" cy="43721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579093-D8AE-5344-AAFB-6414267AAC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828" y="3650808"/>
            <a:ext cx="4887185" cy="295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11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 Analysis Environment using historical baseball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Introducing the Baseball ML Workbench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5066411" y="1960865"/>
            <a:ext cx="65388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are a sportswriter that focuses on the sport of baseball.  You need a system that can assist you in understanding the performance of baseball position players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5130606" y="1154707"/>
            <a:ext cx="472075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rgbClr val="0070C0"/>
                </a:solidFill>
              </a:rPr>
              <a:t>http://aka.ms/BaseballMLWorkbench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E98FB-1E80-9342-8AC4-5595905AA5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56" y="1261872"/>
            <a:ext cx="4117063" cy="5113701"/>
          </a:xfrm>
          <a:prstGeom prst="rect">
            <a:avLst/>
          </a:prstGeom>
        </p:spPr>
      </p:pic>
      <p:sp>
        <p:nvSpPr>
          <p:cNvPr id="10" name="Title 16">
            <a:extLst>
              <a:ext uri="{FF2B5EF4-FFF2-40B4-BE49-F238E27FC236}">
                <a16:creationId xmlns:a16="http://schemas.microsoft.com/office/drawing/2014/main" id="{5DCE5E7A-7C16-874D-A54B-A4133206AE16}"/>
              </a:ext>
            </a:extLst>
          </p:cNvPr>
          <p:cNvSpPr txBox="1">
            <a:spLocks/>
          </p:cNvSpPr>
          <p:nvPr/>
        </p:nvSpPr>
        <p:spPr>
          <a:xfrm>
            <a:off x="5130606" y="1654947"/>
            <a:ext cx="472075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Business Scenario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437FD-722F-154C-A3E7-BA6C3C389D77}"/>
              </a:ext>
            </a:extLst>
          </p:cNvPr>
          <p:cNvSpPr/>
          <p:nvPr/>
        </p:nvSpPr>
        <p:spPr>
          <a:xfrm>
            <a:off x="5130606" y="3467112"/>
            <a:ext cx="68795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ASP.NET Core 3.x using Server-side Blazor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in Docker container for local execution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scale to thousands of real-time users with asynchronous communication using SignalR and prediction engine 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Fluid design across desktop and mobile browsers</a:t>
            </a:r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E7D5B1E9-3EEA-A348-AC62-30CDAAF5A118}"/>
              </a:ext>
            </a:extLst>
          </p:cNvPr>
          <p:cNvSpPr txBox="1">
            <a:spLocks/>
          </p:cNvSpPr>
          <p:nvPr/>
        </p:nvSpPr>
        <p:spPr>
          <a:xfrm>
            <a:off x="5144762" y="3097780"/>
            <a:ext cx="472075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Software Details</a:t>
            </a:r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3275BC70-50E1-3741-8D1C-9497C64C54EE}"/>
              </a:ext>
            </a:extLst>
          </p:cNvPr>
          <p:cNvSpPr txBox="1">
            <a:spLocks/>
          </p:cNvSpPr>
          <p:nvPr/>
        </p:nvSpPr>
        <p:spPr>
          <a:xfrm>
            <a:off x="5130606" y="4911803"/>
            <a:ext cx="472075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Machine Learning Details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B2EA7F-5BA0-E14A-9D16-DBEFE3D8B5C8}"/>
              </a:ext>
            </a:extLst>
          </p:cNvPr>
          <p:cNvSpPr/>
          <p:nvPr/>
        </p:nvSpPr>
        <p:spPr>
          <a:xfrm>
            <a:off x="5130606" y="5319162"/>
            <a:ext cx="68795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in-memory ML.NET models used for ML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ML.NET models built using historical baseball data from 1876 – current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Supervised learning binary classification – based on position player’s career statistics whether the player will be on the Hall of Fame Ballot or Inducted to the Hall of Fame</a:t>
            </a:r>
          </a:p>
        </p:txBody>
      </p:sp>
    </p:spTree>
    <p:extLst>
      <p:ext uri="{BB962C8B-B14F-4D97-AF65-F5344CB8AC3E}">
        <p14:creationId xmlns:p14="http://schemas.microsoft.com/office/powerpoint/2010/main" val="262831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Decision: Assign (decide) a baseball player to Hall of Fame based on career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12877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Scenario: 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68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Criteria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230191"/>
            <a:ext cx="6096000" cy="17220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Evaluate Statement: 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148483" y="6284558"/>
            <a:ext cx="4543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rule-based tests for Hall Of Fame:</a:t>
            </a:r>
          </a:p>
          <a:p>
            <a:r>
              <a:rPr lang="en-US" sz="1000" dirty="0"/>
              <a:t>Black-Ink Test, Gray-Ink Test, Career Standards Test</a:t>
            </a:r>
          </a:p>
          <a:p>
            <a:r>
              <a:rPr lang="en-US" sz="1000" dirty="0">
                <a:hlinkClick r:id="rId4"/>
              </a:rPr>
              <a:t>https://www.baseball-reference.com/about/leader_glossary.shtml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225237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4952201"/>
            <a:ext cx="545726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(Decision)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a decision threshold &amp; explainability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4952201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(Decision)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other information provided OOTB(*), needs to be manually calculated via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41215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2888030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Baseball ML Workbench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https://aka.ms/BaseballMLWorkbench</a:t>
            </a:r>
          </a:p>
        </p:txBody>
      </p:sp>
    </p:spTree>
    <p:extLst>
      <p:ext uri="{BB962C8B-B14F-4D97-AF65-F5344CB8AC3E}">
        <p14:creationId xmlns:p14="http://schemas.microsoft.com/office/powerpoint/2010/main" val="32102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Sequence diagram and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Introducing the Baseball ML Workbench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F42206-E699-E046-A79F-E8D5F5DCD175}"/>
              </a:ext>
            </a:extLst>
          </p:cNvPr>
          <p:cNvSpPr/>
          <p:nvPr/>
        </p:nvSpPr>
        <p:spPr>
          <a:xfrm>
            <a:off x="5774306" y="1737360"/>
            <a:ext cx="4448562" cy="4966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B4AFC-248D-0C4E-AFF1-CBBCCD0E45E3}"/>
              </a:ext>
            </a:extLst>
          </p:cNvPr>
          <p:cNvSpPr txBox="1"/>
          <p:nvPr/>
        </p:nvSpPr>
        <p:spPr>
          <a:xfrm>
            <a:off x="5817374" y="2532022"/>
            <a:ext cx="183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Azure App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335A97-B8C3-2E4C-A3B3-0C086FEA8B0D}"/>
              </a:ext>
            </a:extLst>
          </p:cNvPr>
          <p:cNvCxnSpPr>
            <a:cxnSpLocks/>
          </p:cNvCxnSpPr>
          <p:nvPr/>
        </p:nvCxnSpPr>
        <p:spPr>
          <a:xfrm flipV="1">
            <a:off x="1733115" y="3936835"/>
            <a:ext cx="1210272" cy="1"/>
          </a:xfrm>
          <a:prstGeom prst="straightConnector1">
            <a:avLst/>
          </a:prstGeom>
          <a:ln w="127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B5B562-DC18-CE42-901E-DB0AD4F7531A}"/>
              </a:ext>
            </a:extLst>
          </p:cNvPr>
          <p:cNvSpPr txBox="1"/>
          <p:nvPr/>
        </p:nvSpPr>
        <p:spPr>
          <a:xfrm>
            <a:off x="2567575" y="4372245"/>
            <a:ext cx="179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Azure SignalR Communication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54BF33-E94A-3B48-ABB7-64DAEBD42AD2}"/>
              </a:ext>
            </a:extLst>
          </p:cNvPr>
          <p:cNvGrpSpPr/>
          <p:nvPr/>
        </p:nvGrpSpPr>
        <p:grpSpPr>
          <a:xfrm>
            <a:off x="6386590" y="3687582"/>
            <a:ext cx="3312256" cy="2947470"/>
            <a:chOff x="8595429" y="2084704"/>
            <a:chExt cx="3312256" cy="38198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04B65B8-D232-194D-94E6-B1A5C5964C5E}"/>
                </a:ext>
              </a:extLst>
            </p:cNvPr>
            <p:cNvSpPr/>
            <p:nvPr/>
          </p:nvSpPr>
          <p:spPr>
            <a:xfrm>
              <a:off x="8599934" y="2084704"/>
              <a:ext cx="3279621" cy="3819893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4CF03D-A6CD-6647-A7A3-42EB09BC7648}"/>
                </a:ext>
              </a:extLst>
            </p:cNvPr>
            <p:cNvSpPr txBox="1"/>
            <p:nvPr/>
          </p:nvSpPr>
          <p:spPr>
            <a:xfrm>
              <a:off x="9182213" y="2168184"/>
              <a:ext cx="21249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Machine Learning Workbench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A2E547A-82B2-FF4E-9000-6500DC27CCD0}"/>
                </a:ext>
              </a:extLst>
            </p:cNvPr>
            <p:cNvSpPr/>
            <p:nvPr/>
          </p:nvSpPr>
          <p:spPr>
            <a:xfrm>
              <a:off x="9246426" y="3104955"/>
              <a:ext cx="1988900" cy="1480283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/>
                <a:t>ASP.NET Core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31FDD6-57C2-7449-B0D4-5C2A755F221B}"/>
                </a:ext>
              </a:extLst>
            </p:cNvPr>
            <p:cNvSpPr/>
            <p:nvPr/>
          </p:nvSpPr>
          <p:spPr>
            <a:xfrm>
              <a:off x="9435104" y="3367197"/>
              <a:ext cx="1665514" cy="477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Blazor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74ACFE-4962-234E-9F08-AB61290F6467}"/>
                </a:ext>
              </a:extLst>
            </p:cNvPr>
            <p:cNvSpPr/>
            <p:nvPr/>
          </p:nvSpPr>
          <p:spPr>
            <a:xfrm>
              <a:off x="9435104" y="3971254"/>
              <a:ext cx="1665514" cy="477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ML.NET</a:t>
              </a:r>
            </a:p>
          </p:txBody>
        </p:sp>
        <p:pic>
          <p:nvPicPr>
            <p:cNvPr id="23" name="Picture 4" descr="Image result for machine learning model svg">
              <a:extLst>
                <a:ext uri="{FF2B5EF4-FFF2-40B4-BE49-F238E27FC236}">
                  <a16:creationId xmlns:a16="http://schemas.microsoft.com/office/drawing/2014/main" id="{D728A523-6E47-6C4C-93D6-628DD4601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956" y="4646996"/>
              <a:ext cx="598449" cy="65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8B2427D-9158-B545-B09F-FA4DF8CF2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24409" y="4612641"/>
              <a:ext cx="598448" cy="7099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6EF611-06BF-F646-BD9B-42CECE4BE09F}"/>
                </a:ext>
              </a:extLst>
            </p:cNvPr>
            <p:cNvSpPr txBox="1"/>
            <p:nvPr/>
          </p:nvSpPr>
          <p:spPr>
            <a:xfrm>
              <a:off x="8595429" y="5346989"/>
              <a:ext cx="1321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Decision</a:t>
              </a:r>
            </a:p>
            <a:p>
              <a:r>
                <a:rPr lang="en-US" sz="1200" b="1" dirty="0"/>
                <a:t>Analysis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328F50-5F09-7A44-A76D-004CD6D34D5F}"/>
                </a:ext>
              </a:extLst>
            </p:cNvPr>
            <p:cNvSpPr txBox="1"/>
            <p:nvPr/>
          </p:nvSpPr>
          <p:spPr>
            <a:xfrm>
              <a:off x="10472399" y="5306295"/>
              <a:ext cx="1435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/>
                <a:t>Machine Learning Models</a:t>
              </a:r>
            </a:p>
          </p:txBody>
        </p:sp>
        <p:pic>
          <p:nvPicPr>
            <p:cNvPr id="27" name="Picture 6" descr="Image result for blazor svg icon">
              <a:extLst>
                <a:ext uri="{FF2B5EF4-FFF2-40B4-BE49-F238E27FC236}">
                  <a16:creationId xmlns:a16="http://schemas.microsoft.com/office/drawing/2014/main" id="{43DD11B7-5888-1040-8B37-F5FF97456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0934" y="3364250"/>
              <a:ext cx="413358" cy="46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Image result for ml.net icon svg">
              <a:extLst>
                <a:ext uri="{FF2B5EF4-FFF2-40B4-BE49-F238E27FC236}">
                  <a16:creationId xmlns:a16="http://schemas.microsoft.com/office/drawing/2014/main" id="{B79E73A4-B8CC-6248-9631-CDD73330B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751" y="4026629"/>
              <a:ext cx="381541" cy="381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F1A682D9-14A0-0C4C-B09E-5A8A7EEC45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024" y="2935306"/>
            <a:ext cx="908326" cy="90832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13C1158-5152-BC45-B5D1-D3FD3CDDAED1}"/>
              </a:ext>
            </a:extLst>
          </p:cNvPr>
          <p:cNvSpPr/>
          <p:nvPr/>
        </p:nvSpPr>
        <p:spPr>
          <a:xfrm>
            <a:off x="1490488" y="3744886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1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D1DDBD0-2FFF-494A-82DD-A1C1657918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6435" y="3557359"/>
            <a:ext cx="758952" cy="75895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24CCF1-3E4C-CF46-AE2C-EFDB5CB1DF9A}"/>
              </a:ext>
            </a:extLst>
          </p:cNvPr>
          <p:cNvCxnSpPr>
            <a:cxnSpLocks/>
          </p:cNvCxnSpPr>
          <p:nvPr/>
        </p:nvCxnSpPr>
        <p:spPr>
          <a:xfrm>
            <a:off x="3933554" y="3936836"/>
            <a:ext cx="1752237" cy="0"/>
          </a:xfrm>
          <a:prstGeom prst="straightConnector1">
            <a:avLst/>
          </a:prstGeom>
          <a:ln w="127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B4D5DC4-50A2-FB4E-A160-B0C7323F31B7}"/>
              </a:ext>
            </a:extLst>
          </p:cNvPr>
          <p:cNvSpPr/>
          <p:nvPr/>
        </p:nvSpPr>
        <p:spPr>
          <a:xfrm>
            <a:off x="4613599" y="3754543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8A9301-9EDD-844B-A696-9A6BD145638E}"/>
              </a:ext>
            </a:extLst>
          </p:cNvPr>
          <p:cNvCxnSpPr>
            <a:cxnSpLocks/>
          </p:cNvCxnSpPr>
          <p:nvPr/>
        </p:nvCxnSpPr>
        <p:spPr>
          <a:xfrm>
            <a:off x="6712271" y="2846351"/>
            <a:ext cx="0" cy="762837"/>
          </a:xfrm>
          <a:prstGeom prst="straightConnector1">
            <a:avLst/>
          </a:prstGeom>
          <a:ln w="127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EB17B4CF-E1EE-C64B-A203-EEDE0B332E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7477" y="1891095"/>
            <a:ext cx="515975" cy="51597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C11D63A0-3E6E-CB4C-887A-6E0A2877D00E}"/>
              </a:ext>
            </a:extLst>
          </p:cNvPr>
          <p:cNvSpPr/>
          <p:nvPr/>
        </p:nvSpPr>
        <p:spPr>
          <a:xfrm>
            <a:off x="6536959" y="3035819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26AA59-19B8-6840-99AC-3E2D454E344B}"/>
              </a:ext>
            </a:extLst>
          </p:cNvPr>
          <p:cNvCxnSpPr>
            <a:cxnSpLocks/>
          </p:cNvCxnSpPr>
          <p:nvPr/>
        </p:nvCxnSpPr>
        <p:spPr>
          <a:xfrm>
            <a:off x="6705465" y="3921120"/>
            <a:ext cx="822" cy="1622983"/>
          </a:xfrm>
          <a:prstGeom prst="straightConnector1">
            <a:avLst/>
          </a:prstGeom>
          <a:ln w="127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09E882-0E29-ED4B-85AE-D7506C3F7EA6}"/>
              </a:ext>
            </a:extLst>
          </p:cNvPr>
          <p:cNvCxnSpPr>
            <a:cxnSpLocks/>
          </p:cNvCxnSpPr>
          <p:nvPr/>
        </p:nvCxnSpPr>
        <p:spPr>
          <a:xfrm>
            <a:off x="7037587" y="5915877"/>
            <a:ext cx="1854192" cy="0"/>
          </a:xfrm>
          <a:prstGeom prst="straightConnector1">
            <a:avLst/>
          </a:prstGeom>
          <a:ln w="127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E7FE7CB-AA94-7C46-A0DC-457EE51101C8}"/>
              </a:ext>
            </a:extLst>
          </p:cNvPr>
          <p:cNvSpPr/>
          <p:nvPr/>
        </p:nvSpPr>
        <p:spPr>
          <a:xfrm>
            <a:off x="7861863" y="5718835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243CD13-AF14-F64F-9292-9C6BE827B0D5}"/>
              </a:ext>
            </a:extLst>
          </p:cNvPr>
          <p:cNvSpPr/>
          <p:nvPr/>
        </p:nvSpPr>
        <p:spPr>
          <a:xfrm>
            <a:off x="6516198" y="4689595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4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89802C-2F9F-0E4A-9B43-EDE9AF5ED3D5}"/>
              </a:ext>
            </a:extLst>
          </p:cNvPr>
          <p:cNvCxnSpPr>
            <a:cxnSpLocks/>
          </p:cNvCxnSpPr>
          <p:nvPr/>
        </p:nvCxnSpPr>
        <p:spPr>
          <a:xfrm flipH="1" flipV="1">
            <a:off x="9340984" y="3869451"/>
            <a:ext cx="1266" cy="1612975"/>
          </a:xfrm>
          <a:prstGeom prst="straightConnector1">
            <a:avLst/>
          </a:prstGeom>
          <a:ln w="127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DAD48BE-0B28-334E-870D-2701DA440EB9}"/>
              </a:ext>
            </a:extLst>
          </p:cNvPr>
          <p:cNvSpPr/>
          <p:nvPr/>
        </p:nvSpPr>
        <p:spPr>
          <a:xfrm>
            <a:off x="9144911" y="4681178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6</a:t>
            </a:r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B2E0960E-89AD-434F-A4B0-FC35EEDF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2996" y="1903516"/>
            <a:ext cx="515974" cy="51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AAA04E3-4815-7343-BB51-60959AFBABD2}"/>
              </a:ext>
            </a:extLst>
          </p:cNvPr>
          <p:cNvCxnSpPr>
            <a:cxnSpLocks/>
          </p:cNvCxnSpPr>
          <p:nvPr/>
        </p:nvCxnSpPr>
        <p:spPr>
          <a:xfrm flipV="1">
            <a:off x="9340983" y="2795419"/>
            <a:ext cx="1" cy="762837"/>
          </a:xfrm>
          <a:prstGeom prst="straightConnector1">
            <a:avLst/>
          </a:prstGeom>
          <a:ln w="127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97B5307-9EE1-EC4B-9FBE-923DEF3467A1}"/>
              </a:ext>
            </a:extLst>
          </p:cNvPr>
          <p:cNvSpPr/>
          <p:nvPr/>
        </p:nvSpPr>
        <p:spPr>
          <a:xfrm>
            <a:off x="9144911" y="3045032"/>
            <a:ext cx="392146" cy="383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333EA-7A80-6342-8729-4BDBAB39BEB5}"/>
              </a:ext>
            </a:extLst>
          </p:cNvPr>
          <p:cNvSpPr txBox="1"/>
          <p:nvPr/>
        </p:nvSpPr>
        <p:spPr>
          <a:xfrm>
            <a:off x="8378772" y="2513489"/>
            <a:ext cx="183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Azure App Insights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DE1E09-E080-ED49-AFC0-3CEBAC0CFB56}"/>
              </a:ext>
            </a:extLst>
          </p:cNvPr>
          <p:cNvGrpSpPr/>
          <p:nvPr/>
        </p:nvGrpSpPr>
        <p:grpSpPr>
          <a:xfrm>
            <a:off x="-243242" y="3717002"/>
            <a:ext cx="2057400" cy="2057400"/>
            <a:chOff x="1063470" y="908546"/>
            <a:chExt cx="2057400" cy="2057400"/>
          </a:xfrm>
        </p:grpSpPr>
        <p:pic>
          <p:nvPicPr>
            <p:cNvPr id="48" name="Picture 10" descr="Image result for web browser svg">
              <a:extLst>
                <a:ext uri="{FF2B5EF4-FFF2-40B4-BE49-F238E27FC236}">
                  <a16:creationId xmlns:a16="http://schemas.microsoft.com/office/drawing/2014/main" id="{8CA3C953-870E-A94F-8FD5-675952C31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153" y="1102268"/>
              <a:ext cx="1224893" cy="12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33755CA-499F-EF4C-91FC-5107E4C1CC73}"/>
                </a:ext>
              </a:extLst>
            </p:cNvPr>
            <p:cNvSpPr/>
            <p:nvPr/>
          </p:nvSpPr>
          <p:spPr>
            <a:xfrm>
              <a:off x="1566390" y="1557060"/>
              <a:ext cx="1051560" cy="50972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88BA580-4DFB-7247-856A-57476836319F}"/>
                </a:ext>
              </a:extLst>
            </p:cNvPr>
            <p:cNvSpPr/>
            <p:nvPr/>
          </p:nvSpPr>
          <p:spPr>
            <a:xfrm>
              <a:off x="1805853" y="1609727"/>
              <a:ext cx="597035" cy="2335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781587B2-3815-944A-8AD3-663E2857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470" y="908546"/>
              <a:ext cx="205740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5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1E4AB6-8C26-2B43-8B60-1BCF061D0552}"/>
              </a:ext>
            </a:extLst>
          </p:cNvPr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Contrasting a Rule-based System versus a Machine Intelligence decision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Rule-based vs Machine Intelligence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12F5D1-3D68-3D44-B736-8C58D6987AE7}"/>
              </a:ext>
            </a:extLst>
          </p:cNvPr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Rule-based System(s)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2518645" y="1358197"/>
            <a:ext cx="6504346" cy="271365"/>
            <a:chOff x="2269882" y="1886222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4487499" y="1886222"/>
              <a:ext cx="3461477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Systems: Rule-based vs Machine Intelligence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95773-F1DD-2345-A080-D78B35034B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Intelligence System(s)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49575-DFBA-CF45-B0BE-7965DD2043C3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Intelligence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(AI, ML, Statistics) combined with domain expertise is used to follow processes to generate models that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generated-decision systems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NO explicit rules are programmed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implemented, rather systems leverage the dynamic nature of machine intelligence models and the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rules are learned and constantly adapt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Explaining &amp; understanding generated rules can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made much easier by ML &amp; AI explainability frameworks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Easier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AEF514-93B3-9B4C-83B5-70AD39FF20E4}"/>
              </a:ext>
            </a:extLst>
          </p:cNvPr>
          <p:cNvSpPr/>
          <p:nvPr/>
        </p:nvSpPr>
        <p:spPr bwMode="auto">
          <a:xfrm>
            <a:off x="487509" y="2774756"/>
            <a:ext cx="4182461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Collective Intelligence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of human domain experts is used to create artificial thresholds that form “if-then” statements.  Combined these statements can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rule-based decision system(s)</a:t>
            </a: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Explicit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are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created,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materialized &amp; implemented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into processes.  Rules need to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maintained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as they can change with the evolution of the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Explaining &amp; understanding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manually created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 can be difficult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require additional statistical analysis.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Harder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744280-BD81-3048-9B4C-E684E814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D008F-8A95-D74D-899A-44C9D443C4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Dynamic Machine Learning Decision Tree Generated with Titanic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Statements with Decision Tree Algorithms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7025073" y="1633383"/>
            <a:ext cx="3757577" cy="271365"/>
            <a:chOff x="2269882" y="1886220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Sex Male?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10720394" y="184543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35C5E8-3370-3842-941C-F1FCAB6A7BB3}"/>
              </a:ext>
            </a:extLst>
          </p:cNvPr>
          <p:cNvSpPr/>
          <p:nvPr/>
        </p:nvSpPr>
        <p:spPr bwMode="auto">
          <a:xfrm>
            <a:off x="6191571" y="197806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EF19A9-F290-2A42-941A-C6423FEA9D80}"/>
              </a:ext>
            </a:extLst>
          </p:cNvPr>
          <p:cNvSpPr/>
          <p:nvPr/>
        </p:nvSpPr>
        <p:spPr bwMode="auto">
          <a:xfrm>
            <a:off x="9938257" y="197806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F6FB53-B2AF-7448-8FA5-40DD0CA38887}"/>
              </a:ext>
            </a:extLst>
          </p:cNvPr>
          <p:cNvCxnSpPr>
            <a:cxnSpLocks/>
          </p:cNvCxnSpPr>
          <p:nvPr/>
        </p:nvCxnSpPr>
        <p:spPr>
          <a:xfrm>
            <a:off x="10762431" y="2249429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D9175C-323A-DD40-91DB-C00406529EB9}"/>
              </a:ext>
            </a:extLst>
          </p:cNvPr>
          <p:cNvSpPr/>
          <p:nvPr/>
        </p:nvSpPr>
        <p:spPr bwMode="auto">
          <a:xfrm>
            <a:off x="10042441" y="2973123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73%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7B3D3A-1BED-AF42-AA66-82B1E11328BC}"/>
              </a:ext>
            </a:extLst>
          </p:cNvPr>
          <p:cNvCxnSpPr>
            <a:cxnSpLocks/>
          </p:cNvCxnSpPr>
          <p:nvPr/>
        </p:nvCxnSpPr>
        <p:spPr>
          <a:xfrm>
            <a:off x="7027816" y="2249429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3E91E-3C15-DA4B-A436-7102295A7657}"/>
              </a:ext>
            </a:extLst>
          </p:cNvPr>
          <p:cNvGrpSpPr/>
          <p:nvPr/>
        </p:nvGrpSpPr>
        <p:grpSpPr>
          <a:xfrm>
            <a:off x="5094918" y="2973123"/>
            <a:ext cx="3757577" cy="271365"/>
            <a:chOff x="2269882" y="1886220"/>
            <a:chExt cx="7896711" cy="52880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A72E47-9380-4948-9472-C8C900B44DE9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0D6FED-B907-5647-8E49-42177764321F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66AEA5A-56E5-DB40-A292-F244A480CE09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0D2504-D1B6-994C-8F9F-0FE01DF1C2E1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3C96EB-9281-044C-A080-86997131D0F0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Age &gt; 9.5?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EF2A87F5-B978-6E4C-B283-47E513788CD2}"/>
              </a:ext>
            </a:extLst>
          </p:cNvPr>
          <p:cNvSpPr/>
          <p:nvPr/>
        </p:nvSpPr>
        <p:spPr bwMode="auto">
          <a:xfrm>
            <a:off x="5043552" y="3186494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6973707" y="1846754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D092F9-4CB3-3240-AF15-45A11EA9B9CE}"/>
              </a:ext>
            </a:extLst>
          </p:cNvPr>
          <p:cNvSpPr/>
          <p:nvPr/>
        </p:nvSpPr>
        <p:spPr bwMode="auto">
          <a:xfrm>
            <a:off x="4254833" y="3308989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C66712-54D4-BD40-A410-E2EC209FC12F}"/>
              </a:ext>
            </a:extLst>
          </p:cNvPr>
          <p:cNvSpPr/>
          <p:nvPr/>
        </p:nvSpPr>
        <p:spPr bwMode="auto">
          <a:xfrm>
            <a:off x="8801125" y="318517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E54ADA-C5D9-B04B-96EA-5C94B1931F31}"/>
              </a:ext>
            </a:extLst>
          </p:cNvPr>
          <p:cNvSpPr/>
          <p:nvPr/>
        </p:nvSpPr>
        <p:spPr bwMode="auto">
          <a:xfrm>
            <a:off x="8446267" y="3312135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EAEAF-E5EE-0840-A998-E2F5B9B2F953}"/>
              </a:ext>
            </a:extLst>
          </p:cNvPr>
          <p:cNvSpPr/>
          <p:nvPr/>
        </p:nvSpPr>
        <p:spPr bwMode="auto">
          <a:xfrm>
            <a:off x="4356123" y="4376458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17%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36AD7B-5012-B246-A52A-EE1EDC715E20}"/>
              </a:ext>
            </a:extLst>
          </p:cNvPr>
          <p:cNvCxnSpPr>
            <a:cxnSpLocks/>
          </p:cNvCxnSpPr>
          <p:nvPr/>
        </p:nvCxnSpPr>
        <p:spPr>
          <a:xfrm>
            <a:off x="8844348" y="357636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83E8A6-5E59-5742-9B44-850C9114C7CF}"/>
              </a:ext>
            </a:extLst>
          </p:cNvPr>
          <p:cNvGrpSpPr/>
          <p:nvPr/>
        </p:nvGrpSpPr>
        <p:grpSpPr>
          <a:xfrm>
            <a:off x="6911450" y="4318730"/>
            <a:ext cx="3757577" cy="271365"/>
            <a:chOff x="2269882" y="1922614"/>
            <a:chExt cx="7896711" cy="5288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60E8781-2165-6349-8504-6B64E14C08BE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D50D46-0C3A-8342-8AC7-23BBF73E73DE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942E7BE-792D-B34D-AEDA-EF0197E410A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D709919-141C-984D-8F5B-D422E408A054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89A4B-7CAB-7E41-AB6B-885956C276A5}"/>
                </a:ext>
              </a:extLst>
            </p:cNvPr>
            <p:cNvSpPr/>
            <p:nvPr/>
          </p:nvSpPr>
          <p:spPr bwMode="auto">
            <a:xfrm>
              <a:off x="2662366" y="1922614"/>
              <a:ext cx="7037680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Number of Siblings/Spouses &gt; 2.5?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173E4749-4F97-BA4C-9F90-9C5574A9B85F}"/>
              </a:ext>
            </a:extLst>
          </p:cNvPr>
          <p:cNvSpPr/>
          <p:nvPr/>
        </p:nvSpPr>
        <p:spPr bwMode="auto">
          <a:xfrm>
            <a:off x="6860084" y="4513425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FC0637A-A77C-D249-903D-6CBE1B9C0A89}"/>
              </a:ext>
            </a:extLst>
          </p:cNvPr>
          <p:cNvSpPr/>
          <p:nvPr/>
        </p:nvSpPr>
        <p:spPr bwMode="auto">
          <a:xfrm>
            <a:off x="10606771" y="4512101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F4A3DD-212B-BF4B-B81F-C417D834D2A3}"/>
              </a:ext>
            </a:extLst>
          </p:cNvPr>
          <p:cNvSpPr/>
          <p:nvPr/>
        </p:nvSpPr>
        <p:spPr bwMode="auto">
          <a:xfrm>
            <a:off x="10269507" y="4667264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22CD69-56FB-DB40-BAF1-8FE141AC9314}"/>
              </a:ext>
            </a:extLst>
          </p:cNvPr>
          <p:cNvCxnSpPr>
            <a:cxnSpLocks/>
          </p:cNvCxnSpPr>
          <p:nvPr/>
        </p:nvCxnSpPr>
        <p:spPr>
          <a:xfrm>
            <a:off x="5094918" y="3546955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E4E742D-D27B-E249-8C3C-6650C0032683}"/>
              </a:ext>
            </a:extLst>
          </p:cNvPr>
          <p:cNvSpPr/>
          <p:nvPr/>
        </p:nvSpPr>
        <p:spPr bwMode="auto">
          <a:xfrm>
            <a:off x="6522820" y="4667003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2D766F-3AA1-C34A-9DBF-124E436C1A46}"/>
              </a:ext>
            </a:extLst>
          </p:cNvPr>
          <p:cNvCxnSpPr>
            <a:cxnSpLocks/>
          </p:cNvCxnSpPr>
          <p:nvPr/>
        </p:nvCxnSpPr>
        <p:spPr>
          <a:xfrm>
            <a:off x="6911450" y="496014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44B56E-C912-104F-8B9F-CBE560EEACFD}"/>
              </a:ext>
            </a:extLst>
          </p:cNvPr>
          <p:cNvCxnSpPr>
            <a:cxnSpLocks/>
          </p:cNvCxnSpPr>
          <p:nvPr/>
        </p:nvCxnSpPr>
        <p:spPr>
          <a:xfrm>
            <a:off x="10669021" y="496014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95632B9-B37D-0541-AEB0-0717D4557209}"/>
              </a:ext>
            </a:extLst>
          </p:cNvPr>
          <p:cNvSpPr/>
          <p:nvPr/>
        </p:nvSpPr>
        <p:spPr bwMode="auto">
          <a:xfrm>
            <a:off x="6202344" y="5818466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2%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B2CC3C-4E28-3A4A-AF5D-9E7B6E2E075B}"/>
              </a:ext>
            </a:extLst>
          </p:cNvPr>
          <p:cNvSpPr/>
          <p:nvPr/>
        </p:nvSpPr>
        <p:spPr bwMode="auto">
          <a:xfrm>
            <a:off x="9945974" y="5819552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89%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65988-5E41-3546-827F-9672BFE82F95}"/>
              </a:ext>
            </a:extLst>
          </p:cNvPr>
          <p:cNvSpPr/>
          <p:nvPr/>
        </p:nvSpPr>
        <p:spPr>
          <a:xfrm>
            <a:off x="197512" y="3050630"/>
            <a:ext cx="447736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 very basic machine intelligence decision analysis system can be derived analytically using the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decision tree family algorithms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(AdaBoost, XGBoost, Random Forests, LightGBM etc.) to create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dynamic decision statements &amp; rules</a:t>
            </a:r>
          </a:p>
        </p:txBody>
      </p:sp>
    </p:spTree>
    <p:extLst>
      <p:ext uri="{BB962C8B-B14F-4D97-AF65-F5344CB8AC3E}">
        <p14:creationId xmlns:p14="http://schemas.microsoft.com/office/powerpoint/2010/main" val="29830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2402</Words>
  <Application>Microsoft Macintosh PowerPoint</Application>
  <PresentationFormat>Widescreen</PresentationFormat>
  <Paragraphs>262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Helvetica</vt:lpstr>
      <vt:lpstr>Helvetica Light</vt:lpstr>
      <vt:lpstr>Segoe UI</vt:lpstr>
      <vt:lpstr>Segoe UI Semibold</vt:lpstr>
      <vt:lpstr>Segoe UI Semilight</vt:lpstr>
      <vt:lpstr>Segoe UI Symbol</vt:lpstr>
      <vt:lpstr>Wingdings</vt:lpstr>
      <vt:lpstr>Office Theme</vt:lpstr>
      <vt:lpstr>PowerPoint Presentation</vt:lpstr>
      <vt:lpstr>Agenda – Decision Analysis with ML.NET  </vt:lpstr>
      <vt:lpstr>Choices present themselves with various factors leading to decisions</vt:lpstr>
      <vt:lpstr>Decision Analysis Environment using historical baseball data</vt:lpstr>
      <vt:lpstr>Decision: Assign (decide) a baseball player to Hall of Fame based on career statistics</vt:lpstr>
      <vt:lpstr>DEMO - Baseball ML Workbench Code: https://aka.ms/BaseballMLWorkbench</vt:lpstr>
      <vt:lpstr>Sequence diagram and architecture</vt:lpstr>
      <vt:lpstr>Contrasting a Rule-based System versus a Machine Intelligence decision system</vt:lpstr>
      <vt:lpstr>Dynamic Machine Learning Decision Tree Generated with Titanic Data Set</vt:lpstr>
      <vt:lpstr>We can ask our “expert” (ML Model) how they arrived at their conclusion</vt:lpstr>
      <vt:lpstr>With machine learning &amp; statistics you have a well-known recipe you can follow</vt:lpstr>
      <vt:lpstr>DEMO - Explaining your “expert” model decisions Code: https://github.com/bartczernicki/BaseballHOFPredictionWithMlrAndDALEX Code: https://github.com/bartczernicki/ML-Baseball-Prediction-AzureFunction</vt:lpstr>
      <vt:lpstr>PowerPoint Presentation</vt:lpstr>
      <vt:lpstr>Facebook uses hyper-personalization, with the ability to treat every individual uniquely</vt:lpstr>
      <vt:lpstr>PowerPoint Presentation</vt:lpstr>
      <vt:lpstr>Scenario: Predicting recidivism – tendency whether a criminal will reoffend</vt:lpstr>
      <vt:lpstr>Delivering simple decision analysis systems with Machine Intelligence</vt:lpstr>
      <vt:lpstr>Comparing complex models versus simple interpretable models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Analysis with ML.NET &amp; Blazor</dc:title>
  <dc:subject>Machine Intelligence, AI, Machine Learning</dc:subject>
  <dc:creator>Bart Czernicki</dc:creator>
  <cp:keywords>Machine Intelligence, AI, Machine Learning</cp:keywords>
  <dc:description/>
  <cp:lastModifiedBy>Bart Czernicki</cp:lastModifiedBy>
  <cp:revision>65</cp:revision>
  <dcterms:created xsi:type="dcterms:W3CDTF">2020-05-30T13:08:51Z</dcterms:created>
  <dcterms:modified xsi:type="dcterms:W3CDTF">2020-05-31T22:23:56Z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2020-05-30T13:08:52Z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57447490-3800-41ed-b1d1-000026036547</vt:lpwstr>
  </property>
  <property fmtid="{D5CDD505-2E9C-101B-9397-08002B2CF9AE}" pid="8" name="MSIP_Label_f42aa342-8706-4288-bd11-ebb85995028c_ContentBits">
    <vt:lpwstr>0</vt:lpwstr>
  </property>
</Properties>
</file>